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54" r:id="rId3"/>
    <p:sldId id="458" r:id="rId4"/>
    <p:sldId id="459" r:id="rId5"/>
    <p:sldId id="460" r:id="rId6"/>
    <p:sldId id="464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3BDA-AF3F-4535-B957-86326BC945D6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A702-4989-4205-BD5A-64C014BA98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14D9-312E-44B8-9C53-04D6373CD59C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5C03-E9EE-4833-9198-C009604286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124744"/>
            <a:ext cx="8208912" cy="3384376"/>
          </a:xfrm>
        </p:spPr>
        <p:txBody>
          <a:bodyPr>
            <a:normAutofit/>
          </a:bodyPr>
          <a:lstStyle/>
          <a:p>
            <a:r>
              <a:rPr lang="ko-KR" altLang="en-US" sz="3200" b="1" dirty="0" err="1" smtClean="0">
                <a:solidFill>
                  <a:srgbClr val="0070C0"/>
                </a:solidFill>
              </a:rPr>
              <a:t>금개구리</a:t>
            </a:r>
            <a:r>
              <a:rPr lang="ko-KR" altLang="en-US" sz="3200" b="1" dirty="0" smtClean="0">
                <a:solidFill>
                  <a:srgbClr val="0070C0"/>
                </a:solidFill>
              </a:rPr>
              <a:t> 보전 운동 경과 및 의미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99592" y="980728"/>
            <a:ext cx="7327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5400" b="1" dirty="0" err="1" smtClean="0">
                <a:solidFill>
                  <a:srgbClr val="00B050"/>
                </a:solidFill>
                <a:latin typeface="+mj-lt"/>
              </a:rPr>
              <a:t>금개구리</a:t>
            </a:r>
            <a:r>
              <a:rPr lang="ko-KR" altLang="en-US" sz="5400" b="1" dirty="0" smtClean="0">
                <a:latin typeface="+mj-lt"/>
              </a:rPr>
              <a:t> </a:t>
            </a:r>
            <a:r>
              <a:rPr lang="ko-KR" altLang="en-US" sz="5400" b="1" dirty="0" smtClean="0">
                <a:solidFill>
                  <a:schemeClr val="accent2"/>
                </a:solidFill>
                <a:latin typeface="+mj-lt"/>
              </a:rPr>
              <a:t>야</a:t>
            </a:r>
            <a:r>
              <a:rPr lang="en-US" altLang="ko-KR" sz="5400" b="1" dirty="0" smtClean="0">
                <a:solidFill>
                  <a:schemeClr val="accent2"/>
                </a:solidFill>
                <a:latin typeface="+mj-lt"/>
              </a:rPr>
              <a:t>(</a:t>
            </a:r>
            <a:r>
              <a:rPr lang="ko-KR" altLang="en-US" sz="5400" b="1" dirty="0" smtClean="0">
                <a:solidFill>
                  <a:schemeClr val="accent2"/>
                </a:solidFill>
                <a:latin typeface="+mj-lt"/>
              </a:rPr>
              <a:t>野</a:t>
            </a:r>
            <a:r>
              <a:rPr lang="en-US" altLang="ko-KR" sz="5400" b="1" dirty="0" smtClean="0">
                <a:solidFill>
                  <a:schemeClr val="accent2"/>
                </a:solidFill>
                <a:latin typeface="+mj-lt"/>
              </a:rPr>
              <a:t>)</a:t>
            </a:r>
            <a:r>
              <a:rPr lang="en-US" altLang="ko-KR" sz="5400" b="1" dirty="0" smtClean="0">
                <a:latin typeface="+mj-lt"/>
              </a:rPr>
              <a:t> </a:t>
            </a:r>
            <a:r>
              <a:rPr lang="ko-KR" altLang="en-US" sz="5400" b="1" dirty="0" smtClean="0">
                <a:solidFill>
                  <a:srgbClr val="7030A0"/>
                </a:solidFill>
                <a:latin typeface="+mj-lt"/>
              </a:rPr>
              <a:t>반갑다</a:t>
            </a:r>
            <a:endParaRPr lang="ko-KR" altLang="en-US" sz="5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050" name="Picture 2" descr="D:\work\WORK\야생동물\금개구리\행사\금개구리 (이기수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080120" cy="97346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409194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099" name="Rectangle 4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0"/>
            <a:ext cx="8229600" cy="1773238"/>
          </a:xfrm>
        </p:spPr>
        <p:txBody>
          <a:bodyPr/>
          <a:lstStyle/>
          <a:p>
            <a:pPr eaLnBrk="1" hangingPunct="1"/>
            <a:r>
              <a:rPr lang="ko-KR" altLang="en-US" sz="3200" b="1" dirty="0" err="1" smtClean="0">
                <a:solidFill>
                  <a:srgbClr val="7030A0"/>
                </a:solidFill>
              </a:rPr>
              <a:t>금개구리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 집단 서식처 확인</a:t>
            </a:r>
            <a:endParaRPr lang="ko-KR" alt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직사각형 6"/>
          <p:cNvSpPr>
            <a:spLocks noChangeArrowheads="1"/>
          </p:cNvSpPr>
          <p:nvPr/>
        </p:nvSpPr>
        <p:spPr bwMode="auto">
          <a:xfrm>
            <a:off x="107504" y="4509120"/>
            <a:ext cx="78726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kumimoji="0"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충남도 연기군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비오톱조사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충남발전연구원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2011.11)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지점 서식 확인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세종시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환경영향평가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서식 누락 및 부실 평가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0"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kumimoji="0" lang="en-US" altLang="ko-KR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대전충남녹색연합은 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행복도시건설청과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LH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세종특별본부에 </a:t>
            </a:r>
            <a:r>
              <a:rPr kumimoji="0"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보호대책 요구 </a:t>
            </a:r>
            <a:endParaRPr kumimoji="0" lang="en-US" altLang="ko-KR" sz="14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D:\work\WORK\야생동물\금개구리\행사\금개구리 (이기수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080120" cy="973469"/>
          </a:xfrm>
          <a:prstGeom prst="rect">
            <a:avLst/>
          </a:prstGeom>
          <a:noFill/>
        </p:spPr>
      </p:pic>
      <p:pic>
        <p:nvPicPr>
          <p:cNvPr id="8" name="Picture 1" descr="N:\Projects\2013년\13-01 행정중심복합도시 중앙녹지공간(장남평야) 일대 금개구리 집단서식처 환경생태현황조사 및 보전방안 연구 용역\07 참고자료\01 행정중심복합도시 토지이용계획도\개발계획평면도_112_20121115(21차)_시설번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" t="12201" r="1296" b="18889"/>
          <a:stretch/>
        </p:blipFill>
        <p:spPr bwMode="auto">
          <a:xfrm>
            <a:off x="2339752" y="1412776"/>
            <a:ext cx="3600400" cy="32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099" name="Rectangle 4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0"/>
            <a:ext cx="8229600" cy="1773238"/>
          </a:xfrm>
        </p:spPr>
        <p:txBody>
          <a:bodyPr/>
          <a:lstStyle/>
          <a:p>
            <a:pPr eaLnBrk="1" hangingPunct="1"/>
            <a:r>
              <a:rPr lang="ko-KR" altLang="en-US" sz="3200" b="1" dirty="0" err="1" smtClean="0">
                <a:solidFill>
                  <a:srgbClr val="7030A0"/>
                </a:solidFill>
              </a:rPr>
              <a:t>금개구리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 서식처 조사 활동</a:t>
            </a:r>
            <a:endParaRPr lang="ko-KR" alt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직사각형 6"/>
          <p:cNvSpPr>
            <a:spLocks noChangeArrowheads="1"/>
          </p:cNvSpPr>
          <p:nvPr/>
        </p:nvSpPr>
        <p:spPr bwMode="auto">
          <a:xfrm>
            <a:off x="107504" y="4857750"/>
            <a:ext cx="8222123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0"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kumimoji="0" lang="en-US" altLang="ko-KR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0"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LH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세종본부와 녹색연합 공동조사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인천대학교 이상철 박사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한국양서파충류네트워크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일 한일 양설류 전문가 및 활동가 공동조사 진행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~9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세종특별본부와 대전충남녹색연합 정밀조사 협의 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      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조사 연구 용역 중간보고회까지 성토 및 훼손 행위 중단 합의 </a:t>
            </a:r>
            <a:endParaRPr kumimoji="0" lang="en-US" altLang="ko-KR" sz="14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D:\work\WORK\야생동물\금개구리\행사\금개구리 (이기수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080120" cy="973469"/>
          </a:xfrm>
          <a:prstGeom prst="rect">
            <a:avLst/>
          </a:prstGeom>
          <a:noFill/>
        </p:spPr>
      </p:pic>
      <p:pic>
        <p:nvPicPr>
          <p:cNvPr id="9" name="Picture 8" descr="N:\Projects\2013년\13-01 행정중심복합도시 중앙녹지공간(장남평야) 일대 금개구리 집단서식처 환경생태현황조사 및 보전방안 연구 용역\03 보고회 및 워크샵\00 자체워크숍\삽입자료\07 금개구리 보도자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" r="2156"/>
          <a:stretch/>
        </p:blipFill>
        <p:spPr bwMode="auto">
          <a:xfrm>
            <a:off x="4932041" y="1573622"/>
            <a:ext cx="3312367" cy="3013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922" y="1700808"/>
            <a:ext cx="42151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099" name="Rectangle 4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0"/>
            <a:ext cx="8229600" cy="1773238"/>
          </a:xfrm>
        </p:spPr>
        <p:txBody>
          <a:bodyPr/>
          <a:lstStyle/>
          <a:p>
            <a:pPr eaLnBrk="1" hangingPunct="1"/>
            <a:r>
              <a:rPr lang="ko-KR" altLang="en-US" sz="3200" b="1" dirty="0" err="1" smtClean="0">
                <a:solidFill>
                  <a:srgbClr val="7030A0"/>
                </a:solidFill>
              </a:rPr>
              <a:t>금개구리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 서식처 </a:t>
            </a:r>
            <a:r>
              <a:rPr lang="ko-KR" altLang="en-US" sz="3200" b="1" dirty="0" err="1" smtClean="0">
                <a:solidFill>
                  <a:srgbClr val="7030A0"/>
                </a:solidFill>
              </a:rPr>
              <a:t>물공급과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보호 활동</a:t>
            </a:r>
            <a:endParaRPr lang="ko-KR" alt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직사각형 6"/>
          <p:cNvSpPr>
            <a:spLocks noChangeArrowheads="1"/>
          </p:cNvSpPr>
          <p:nvPr/>
        </p:nvSpPr>
        <p:spPr bwMode="auto">
          <a:xfrm>
            <a:off x="107504" y="3933056"/>
            <a:ext cx="9036496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lang="en-US" altLang="ko-KR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중앙녹지공간 일대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집단서식처 환경생태현황조사 및 보전방안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연구 용역 착수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서울시립대학교 조경학과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한봉호 교수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, 4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녹색연합 논농사 금지와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양수장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철거로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물공급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대책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불법성토 문제 제기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      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세종본부 무단성토 부분 원상복구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세종본부와 금강유역환경청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환경부에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물공급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대책 요구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세종참여자치시민연대 성명서 발표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세종본부 양수가 설치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살수차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물공급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D:\work\WORK\야생동물\금개구리\행사\금개구리 (이기수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080120" cy="97346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1"/>
            <a:ext cx="29181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06478"/>
            <a:ext cx="2951652" cy="19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1628801"/>
            <a:ext cx="2592287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100" name="직사각형 6"/>
          <p:cNvSpPr>
            <a:spLocks noChangeArrowheads="1"/>
          </p:cNvSpPr>
          <p:nvPr/>
        </p:nvSpPr>
        <p:spPr bwMode="auto">
          <a:xfrm>
            <a:off x="107504" y="3717032"/>
            <a:ext cx="90364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lang="en-US" altLang="ko-KR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세종참여자치시민연대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호수공원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물공급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수질 조사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세종본부와 세종참여자치시민연대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물공급을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위한 지하수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관정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(7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설치 협의 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세종참여자치시민연대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이해찬 국회의원 현장 방문 및 간담회 추진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세종본부와 세종참여자치시민연대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장남들판환경지킴이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운영 협의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서식환경 개선을 위한 배수로 및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논경지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경운작업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D:\work\WORK\야생동물\금개구리\행사\금개구리 (이기수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080120" cy="97346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1340769"/>
            <a:ext cx="268829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302622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6"/>
          <p:cNvSpPr>
            <a:spLocks noChangeArrowheads="1"/>
          </p:cNvSpPr>
          <p:nvPr/>
        </p:nvSpPr>
        <p:spPr bwMode="auto">
          <a:xfrm>
            <a:off x="72008" y="5679539"/>
            <a:ext cx="90364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서식처 보전 방안 의견수렴 관계기관 및 전문가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회의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서식처 보전지역 협의 확정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행복도시생태습지공원추진협의제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구성 협의 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1340768"/>
            <a:ext cx="29944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sp>
        <p:nvSpPr>
          <p:cNvPr id="4099" name="Rectangle 4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0"/>
            <a:ext cx="8229600" cy="1773238"/>
          </a:xfrm>
        </p:spPr>
        <p:txBody>
          <a:bodyPr/>
          <a:lstStyle/>
          <a:p>
            <a:pPr eaLnBrk="1" hangingPunct="1"/>
            <a:r>
              <a:rPr lang="ko-KR" altLang="en-US" sz="3200" b="1" dirty="0" err="1" smtClean="0">
                <a:solidFill>
                  <a:srgbClr val="7030A0"/>
                </a:solidFill>
              </a:rPr>
              <a:t>금개구리</a:t>
            </a:r>
            <a:r>
              <a:rPr lang="ko-KR" altLang="en-US" sz="3200" b="1" dirty="0" smtClean="0">
                <a:solidFill>
                  <a:srgbClr val="7030A0"/>
                </a:solidFill>
              </a:rPr>
              <a:t> 서식처 확보와 대안마련</a:t>
            </a:r>
            <a:endParaRPr lang="ko-KR" alt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직사각형 6"/>
          <p:cNvSpPr>
            <a:spLocks noChangeArrowheads="1"/>
          </p:cNvSpPr>
          <p:nvPr/>
        </p:nvSpPr>
        <p:spPr bwMode="auto">
          <a:xfrm>
            <a:off x="107504" y="3717032"/>
            <a:ext cx="903649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r>
              <a:rPr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lang="en-US" altLang="ko-KR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행복도시 생태습지공원 추진 협의체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첫 회의 개최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LH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세종특별본부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세종참여자치시민연대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서식처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만평 원형보전 결정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보도자료 발송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행정중합복합도시 중앙공원 기본계획 수립 연구용역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착수 보고회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세종참여자치시민연대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대전충남녹색연합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노랑부리저어새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재두루미 서식 보도자료 발송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세종참여자치시민연대 조치원복숭아축제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홍보 활동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~9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이주 작업</a:t>
            </a:r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현장 모니터링 진행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산림청 국립수목원내 </a:t>
            </a:r>
            <a:r>
              <a:rPr lang="ko-KR" altLang="en-US" sz="14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금개구리</a:t>
            </a:r>
            <a:r>
              <a:rPr lang="ko-KR" altLang="en-US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서식처 원형보전지역 확보</a:t>
            </a:r>
            <a:endParaRPr lang="en-US" altLang="ko-KR" sz="14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D:\work\WORK\야생동물\금개구리\행사\금개구리 (이기수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1080120" cy="97346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56792"/>
            <a:ext cx="28069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3813" y="1556792"/>
            <a:ext cx="33283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7219" y="1556792"/>
            <a:ext cx="28100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341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금개구리 보전 운동 경과 및 의미</vt:lpstr>
      <vt:lpstr>금개구리 집단 서식처 확인</vt:lpstr>
      <vt:lpstr>금개구리 서식처 조사 활동</vt:lpstr>
      <vt:lpstr>금개구리 서식처 물공급과 보호 활동</vt:lpstr>
      <vt:lpstr>슬라이드 5</vt:lpstr>
      <vt:lpstr>금개구리 서식처 확보와 대안마련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지방자치단체  에너지 정책과 발전방향</dc:title>
  <dc:creator>q</dc:creator>
  <cp:lastModifiedBy>양흠모</cp:lastModifiedBy>
  <cp:revision>258</cp:revision>
  <dcterms:created xsi:type="dcterms:W3CDTF">2012-02-05T05:48:25Z</dcterms:created>
  <dcterms:modified xsi:type="dcterms:W3CDTF">2014-09-30T01:52:36Z</dcterms:modified>
</cp:coreProperties>
</file>